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41"/>
  </p:notesMasterIdLst>
  <p:sldIdLst>
    <p:sldId id="256" r:id="rId2"/>
    <p:sldId id="269" r:id="rId3"/>
    <p:sldId id="279" r:id="rId4"/>
    <p:sldId id="313" r:id="rId5"/>
    <p:sldId id="314" r:id="rId6"/>
    <p:sldId id="315" r:id="rId7"/>
    <p:sldId id="316" r:id="rId8"/>
    <p:sldId id="317" r:id="rId9"/>
    <p:sldId id="318" r:id="rId10"/>
    <p:sldId id="319" r:id="rId11"/>
    <p:sldId id="320" r:id="rId12"/>
    <p:sldId id="321" r:id="rId13"/>
    <p:sldId id="322" r:id="rId14"/>
    <p:sldId id="324" r:id="rId15"/>
    <p:sldId id="323" r:id="rId16"/>
    <p:sldId id="325" r:id="rId17"/>
    <p:sldId id="348" r:id="rId18"/>
    <p:sldId id="349" r:id="rId19"/>
    <p:sldId id="350" r:id="rId20"/>
    <p:sldId id="327" r:id="rId21"/>
    <p:sldId id="328" r:id="rId22"/>
    <p:sldId id="329" r:id="rId23"/>
    <p:sldId id="330" r:id="rId24"/>
    <p:sldId id="331" r:id="rId25"/>
    <p:sldId id="333" r:id="rId26"/>
    <p:sldId id="334" r:id="rId27"/>
    <p:sldId id="339" r:id="rId28"/>
    <p:sldId id="335" r:id="rId29"/>
    <p:sldId id="336" r:id="rId30"/>
    <p:sldId id="337" r:id="rId31"/>
    <p:sldId id="338" r:id="rId32"/>
    <p:sldId id="340" r:id="rId33"/>
    <p:sldId id="341" r:id="rId34"/>
    <p:sldId id="342" r:id="rId35"/>
    <p:sldId id="343" r:id="rId36"/>
    <p:sldId id="344" r:id="rId37"/>
    <p:sldId id="345" r:id="rId38"/>
    <p:sldId id="346" r:id="rId39"/>
    <p:sldId id="347"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4" autoAdjust="0"/>
    <p:restoredTop sz="90439" autoAdjust="0"/>
  </p:normalViewPr>
  <p:slideViewPr>
    <p:cSldViewPr snapToGrid="0" snapToObjects="1">
      <p:cViewPr>
        <p:scale>
          <a:sx n="95" d="100"/>
          <a:sy n="95" d="100"/>
        </p:scale>
        <p:origin x="-200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8/18/18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18</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19</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up: Spielberg,</a:t>
            </a:r>
            <a:r>
              <a:rPr lang="en-US" baseline="0" dirty="0" smtClean="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26</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Northwestern University,</a:t>
            </a:r>
            <a:r>
              <a:rPr lang="en-US" baseline="0" dirty="0" smtClean="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31</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 heiress allegedly</a:t>
            </a:r>
            <a:r>
              <a:rPr lang="en-US" baseline="0" dirty="0" smtClean="0"/>
              <a:t> </a:t>
            </a:r>
            <a:r>
              <a:rPr lang="en-US" dirty="0" smtClean="0"/>
              <a:t>gave hundreds of thousands through the aide who claimed to be the father</a:t>
            </a:r>
            <a:r>
              <a:rPr lang="en-US" baseline="0" dirty="0" smtClean="0"/>
              <a:t> -- </a:t>
            </a:r>
            <a:r>
              <a:rPr lang="en-US" dirty="0" smtClean="0"/>
              <a:t>from CNN: http://</a:t>
            </a:r>
            <a:r>
              <a:rPr lang="en-US" dirty="0" err="1" smtClean="0"/>
              <a:t>www.cnn.com</a:t>
            </a:r>
            <a:r>
              <a:rPr lang="en-US" dirty="0" smtClean="0"/>
              <a:t>/2012/05/23/justice/north-</a:t>
            </a:r>
            <a:r>
              <a:rPr lang="en-US" dirty="0" err="1" smtClean="0"/>
              <a:t>carolina</a:t>
            </a:r>
            <a:r>
              <a:rPr lang="en-US" dirty="0" smtClean="0"/>
              <a:t>-</a:t>
            </a:r>
            <a:r>
              <a:rPr lang="en-US" dirty="0" err="1" smtClean="0"/>
              <a:t>edwards</a:t>
            </a:r>
            <a:r>
              <a:rPr lang="en-US" dirty="0" smtClean="0"/>
              <a:t>-charges/</a:t>
            </a:r>
            <a:r>
              <a:rPr lang="en-US" dirty="0" err="1" smtClean="0"/>
              <a:t>index.html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32</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up</a:t>
            </a:r>
            <a:r>
              <a:rPr lang="en-US" baseline="0" dirty="0" smtClean="0"/>
              <a:t> Collins in House</a:t>
            </a:r>
          </a:p>
          <a:p>
            <a:r>
              <a:rPr lang="en-US" baseline="0" dirty="0" smtClean="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37</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38</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at the end of 2016 </a:t>
            </a:r>
            <a:r>
              <a:rPr lang="mr-IN" dirty="0" smtClean="0"/>
              <a:t>…</a:t>
            </a:r>
            <a:r>
              <a:rPr lang="en-US" dirty="0" smtClean="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8/18/18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BFA07B-C164-3147-9A4D-3FAE7F395571}" type="datetimeFigureOut">
              <a:rPr lang="en-US" smtClean="0"/>
              <a:t>8/18/18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8/18/18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8/18/18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8/18/18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BFA07B-C164-3147-9A4D-3FAE7F395571}" type="datetimeFigureOut">
              <a:rPr lang="en-US" smtClean="0"/>
              <a:t>8/18/18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BFA07B-C164-3147-9A4D-3FAE7F395571}" type="datetimeFigureOut">
              <a:rPr lang="en-US" smtClean="0"/>
              <a:t>8/18/18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FA07B-C164-3147-9A4D-3FAE7F395571}" type="datetimeFigureOut">
              <a:rPr lang="en-US" smtClean="0"/>
              <a:t>8/18/18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8/18/18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8/18/18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8/18/18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8/18/18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c.com/video-clips/yzb7q2/the-colbert-report-colbert-super-pac---trevor-pott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oprweb.senate.gov/index.cf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4" Type="http://schemas.openxmlformats.org/officeDocument/2006/relationships/hyperlink" Target="https://efdsearch.senate.gov/search/"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unlightfoundation.com/projects/" TargetMode="External"/><Relationship Id="rId3" Type="http://schemas.openxmlformats.org/officeDocument/2006/relationships/hyperlink" Target="https://projects.propublica.org/itemiz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Covering the Federal  Government</a:t>
            </a:r>
            <a:r>
              <a:rPr lang="en-US" dirty="0"/>
              <a:t> </a:t>
            </a:r>
            <a:r>
              <a:rPr lang="en-US" dirty="0" smtClean="0"/>
              <a:t>with Data</a:t>
            </a:r>
            <a:endParaRPr lang="en-US" dirty="0"/>
          </a:p>
        </p:txBody>
      </p:sp>
      <p:sp>
        <p:nvSpPr>
          <p:cNvPr id="3" name="Subtitle 2"/>
          <p:cNvSpPr>
            <a:spLocks noGrp="1"/>
          </p:cNvSpPr>
          <p:nvPr>
            <p:ph type="subTitle" idx="1"/>
          </p:nvPr>
        </p:nvSpPr>
        <p:spPr>
          <a:xfrm>
            <a:off x="381000" y="3886200"/>
            <a:ext cx="8382000" cy="2540000"/>
          </a:xfrm>
        </p:spPr>
        <p:txBody>
          <a:bodyPr>
            <a:normAutofit fontScale="92500" lnSpcReduction="20000"/>
          </a:bodyPr>
          <a:lstStyle/>
          <a:p>
            <a:r>
              <a:rPr lang="en-US" dirty="0" smtClean="0"/>
              <a:t>Sean McMinn</a:t>
            </a:r>
          </a:p>
          <a:p>
            <a:r>
              <a:rPr lang="en-US" dirty="0" smtClean="0"/>
              <a:t>Digital frameworks</a:t>
            </a:r>
          </a:p>
          <a:p>
            <a:r>
              <a:rPr lang="en-US" dirty="0" smtClean="0"/>
              <a:t>Northwestern University </a:t>
            </a:r>
            <a:r>
              <a:rPr lang="mr-IN" dirty="0" smtClean="0"/>
              <a:t>–</a:t>
            </a:r>
            <a:r>
              <a:rPr lang="en-US" dirty="0" smtClean="0"/>
              <a:t> Summer 2018</a:t>
            </a:r>
          </a:p>
          <a:p>
            <a:r>
              <a:rPr lang="en-US" dirty="0" err="1" smtClean="0"/>
              <a:t>Github.com</a:t>
            </a:r>
            <a:r>
              <a:rPr lang="en-US" dirty="0" smtClean="0"/>
              <a:t>/</a:t>
            </a:r>
            <a:r>
              <a:rPr lang="en-US" dirty="0" err="1" smtClean="0"/>
              <a:t>shmcminn</a:t>
            </a:r>
            <a:r>
              <a:rPr lang="en-US" dirty="0" smtClean="0"/>
              <a:t>/digitalframeworks-summer18</a:t>
            </a:r>
            <a:endParaRPr lang="en-US" dirty="0"/>
          </a:p>
        </p:txBody>
      </p:sp>
    </p:spTree>
    <p:extLst>
      <p:ext uri="{BB962C8B-B14F-4D97-AF65-F5344CB8AC3E}">
        <p14:creationId xmlns:p14="http://schemas.microsoft.com/office/powerpoint/2010/main" val="3119887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Does this help?</a:t>
            </a:r>
            <a:endParaRPr lang="en-US" dirty="0"/>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He liked </a:t>
            </a:r>
            <a:r>
              <a:rPr lang="en-US" dirty="0" err="1" smtClean="0"/>
              <a:t>Downton</a:t>
            </a:r>
            <a:r>
              <a:rPr lang="en-US" dirty="0"/>
              <a:t> </a:t>
            </a:r>
            <a:r>
              <a:rPr lang="en-US" dirty="0" smtClean="0"/>
              <a:t>Abbey </a:t>
            </a:r>
            <a:r>
              <a:rPr lang="mr-IN" dirty="0" smtClean="0"/>
              <a:t>…</a:t>
            </a:r>
            <a:r>
              <a:rPr lang="en-US" dirty="0" smtClean="0"/>
              <a:t> a lot.</a:t>
            </a:r>
            <a:endParaRPr lang="en-US" dirty="0"/>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pair? </a:t>
            </a:r>
            <a:endParaRPr lang="en-US" dirty="0"/>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25.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44450"/>
            <a:ext cx="9144000" cy="938858"/>
          </a:xfrm>
          <a:prstGeom prst="rect">
            <a:avLst/>
          </a:prstGeom>
        </p:spPr>
      </p:pic>
    </p:spTree>
    <p:extLst>
      <p:ext uri="{BB962C8B-B14F-4D97-AF65-F5344CB8AC3E}">
        <p14:creationId xmlns:p14="http://schemas.microsoft.com/office/powerpoint/2010/main" val="34632375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And </a:t>
            </a:r>
            <a:r>
              <a:rPr lang="en-US" i="1" dirty="0" smtClean="0"/>
              <a:t>fresh off the presses!</a:t>
            </a:r>
            <a:endParaRPr lang="en-US" dirty="0"/>
          </a:p>
        </p:txBody>
      </p:sp>
      <p:pic>
        <p:nvPicPr>
          <p:cNvPr id="6" name="Picture 5" descr="Screen Shot 2018-08-14 at 1.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74"/>
            <a:ext cx="9144000" cy="1524000"/>
          </a:xfrm>
          <a:prstGeom prst="rect">
            <a:avLst/>
          </a:prstGeom>
        </p:spPr>
      </p:pic>
    </p:spTree>
    <p:extLst>
      <p:ext uri="{BB962C8B-B14F-4D97-AF65-F5344CB8AC3E}">
        <p14:creationId xmlns:p14="http://schemas.microsoft.com/office/powerpoint/2010/main" val="10205180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And </a:t>
            </a:r>
            <a:r>
              <a:rPr lang="en-US" i="1" dirty="0" smtClean="0"/>
              <a:t>fresh off the presses!</a:t>
            </a:r>
            <a:endParaRPr lang="en-US" dirty="0"/>
          </a:p>
        </p:txBody>
      </p:sp>
      <p:pic>
        <p:nvPicPr>
          <p:cNvPr id="7" name="Picture 6" descr="Screen Shot 2018-08-14 at 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747"/>
            <a:ext cx="9144000" cy="4456253"/>
          </a:xfrm>
          <a:prstGeom prst="rect">
            <a:avLst/>
          </a:prstGeom>
        </p:spPr>
      </p:pic>
    </p:spTree>
    <p:extLst>
      <p:ext uri="{BB962C8B-B14F-4D97-AF65-F5344CB8AC3E}">
        <p14:creationId xmlns:p14="http://schemas.microsoft.com/office/powerpoint/2010/main" val="393712783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And </a:t>
            </a:r>
            <a:r>
              <a:rPr lang="en-US" i="1" dirty="0" smtClean="0"/>
              <a:t>fresh off the presses!</a:t>
            </a:r>
            <a:endParaRPr lang="en-US" dirty="0"/>
          </a:p>
        </p:txBody>
      </p:sp>
      <p:pic>
        <p:nvPicPr>
          <p:cNvPr id="4" name="Picture 3" descr="Screen Shot 2018-08-14 at 1.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2316"/>
            <a:ext cx="9144000" cy="1704000"/>
          </a:xfrm>
          <a:prstGeom prst="rect">
            <a:avLst/>
          </a:prstGeom>
        </p:spPr>
      </p:pic>
    </p:spTree>
    <p:extLst>
      <p:ext uri="{BB962C8B-B14F-4D97-AF65-F5344CB8AC3E}">
        <p14:creationId xmlns:p14="http://schemas.microsoft.com/office/powerpoint/2010/main" val="24302958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stories?</a:t>
            </a:r>
            <a:endParaRPr lang="en-US" dirty="0"/>
          </a:p>
        </p:txBody>
      </p:sp>
    </p:spTree>
    <p:extLst>
      <p:ext uri="{BB962C8B-B14F-4D97-AF65-F5344CB8AC3E}">
        <p14:creationId xmlns:p14="http://schemas.microsoft.com/office/powerpoint/2010/main" val="19011908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All campaign </a:t>
            </a:r>
            <a:r>
              <a:rPr lang="en-US" i="1" dirty="0" smtClean="0"/>
              <a:t>contributions</a:t>
            </a:r>
            <a:r>
              <a:rPr lang="en-US" dirty="0" smtClean="0"/>
              <a:t> over $200 must be itemized and reported by the committee that receives them</a:t>
            </a:r>
          </a:p>
          <a:p>
            <a:r>
              <a:rPr lang="en-US" dirty="0" smtClean="0"/>
              <a:t>All campaign </a:t>
            </a:r>
            <a:r>
              <a:rPr lang="en-US" i="1" dirty="0" smtClean="0"/>
              <a:t>expenditures</a:t>
            </a:r>
            <a:r>
              <a:rPr lang="en-US" dirty="0" smtClean="0"/>
              <a:t> must be itemized and reported by the committee</a:t>
            </a:r>
            <a:endParaRPr lang="en-US" dirty="0"/>
          </a:p>
        </p:txBody>
      </p:sp>
    </p:spTree>
    <p:extLst>
      <p:ext uri="{BB962C8B-B14F-4D97-AF65-F5344CB8AC3E}">
        <p14:creationId xmlns:p14="http://schemas.microsoft.com/office/powerpoint/2010/main" val="39248490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Rachel </a:t>
            </a:r>
            <a:r>
              <a:rPr lang="en-US" dirty="0" err="1" smtClean="0"/>
              <a:t>Shorey</a:t>
            </a:r>
            <a:r>
              <a:rPr lang="en-US" dirty="0" smtClean="0"/>
              <a:t>: Three general types of camp fin stories:</a:t>
            </a:r>
          </a:p>
          <a:p>
            <a:pPr marL="971550" lvl="1" indent="-514350">
              <a:buFont typeface="+mj-lt"/>
              <a:buAutoNum type="arabicPeriod"/>
            </a:pPr>
            <a:r>
              <a:rPr lang="en-US" b="1" dirty="0" smtClean="0"/>
              <a:t>Horserace stories</a:t>
            </a:r>
            <a:r>
              <a:rPr lang="en-US" dirty="0" smtClean="0"/>
              <a:t>: Which candidate is winning the money race?</a:t>
            </a:r>
          </a:p>
          <a:p>
            <a:pPr marL="971550" lvl="1" indent="-514350">
              <a:buFont typeface="+mj-lt"/>
              <a:buAutoNum type="arabicPeriod"/>
            </a:pPr>
            <a:r>
              <a:rPr lang="en-US" b="1" dirty="0" smtClean="0"/>
              <a:t>Donor stories</a:t>
            </a:r>
            <a:r>
              <a:rPr lang="en-US" dirty="0" smtClean="0"/>
              <a:t>: Who is giving money (and why)?</a:t>
            </a:r>
          </a:p>
          <a:p>
            <a:pPr marL="971550" lvl="1" indent="-514350">
              <a:buFont typeface="+mj-lt"/>
              <a:buAutoNum type="arabicPeriod"/>
            </a:pPr>
            <a:r>
              <a:rPr lang="en-US" b="1" dirty="0" smtClean="0"/>
              <a:t>Legal analysis stories</a:t>
            </a:r>
            <a:r>
              <a:rPr lang="en-US" dirty="0" smtClean="0"/>
              <a:t>: How are candidates working creatively inside (or outside) the law?</a:t>
            </a:r>
            <a:endParaRPr lang="en-US" dirty="0"/>
          </a:p>
        </p:txBody>
      </p:sp>
    </p:spTree>
    <p:extLst>
      <p:ext uri="{BB962C8B-B14F-4D97-AF65-F5344CB8AC3E}">
        <p14:creationId xmlns:p14="http://schemas.microsoft.com/office/powerpoint/2010/main" val="33987669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r>
              <a:rPr lang="en-US" dirty="0" smtClean="0"/>
              <a:t>To touch on PACs:</a:t>
            </a:r>
          </a:p>
          <a:p>
            <a:pPr lvl="1"/>
            <a:r>
              <a:rPr lang="en-US" dirty="0" smtClean="0"/>
              <a:t>Anyone can set up their own committee to help a campaign</a:t>
            </a:r>
          </a:p>
          <a:p>
            <a:pPr lvl="2"/>
            <a:r>
              <a:rPr lang="en-US" dirty="0" smtClean="0"/>
              <a:t>BUT there’s limitations on how much you can spend</a:t>
            </a:r>
          </a:p>
          <a:p>
            <a:pPr lvl="1"/>
            <a:r>
              <a:rPr lang="en-US" dirty="0" smtClean="0"/>
              <a:t>The answer? Super PACs</a:t>
            </a:r>
          </a:p>
          <a:p>
            <a:pPr lvl="2"/>
            <a:r>
              <a:rPr lang="en-US" dirty="0">
                <a:hlinkClick r:id="rId2"/>
              </a:rPr>
              <a:t>http://www.cc.com/video-clips/yzb7q2/the-colbert-report-colbert-super-pac---trevor-</a:t>
            </a:r>
            <a:r>
              <a:rPr lang="en-US" dirty="0" smtClean="0">
                <a:hlinkClick r:id="rId2"/>
              </a:rPr>
              <a:t>potter</a:t>
            </a:r>
            <a:r>
              <a:rPr lang="en-US" dirty="0" smtClean="0"/>
              <a:t> </a:t>
            </a:r>
            <a:endParaRPr lang="en-US" dirty="0"/>
          </a:p>
        </p:txBody>
      </p:sp>
    </p:spTree>
    <p:extLst>
      <p:ext uri="{BB962C8B-B14F-4D97-AF65-F5344CB8AC3E}">
        <p14:creationId xmlns:p14="http://schemas.microsoft.com/office/powerpoint/2010/main" val="4446602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How can reporters find these stories? </a:t>
            </a:r>
          </a:p>
          <a:p>
            <a:pPr lvl="1"/>
            <a:r>
              <a:rPr lang="en-US" dirty="0" err="1" smtClean="0"/>
              <a:t>FEC.gov</a:t>
            </a:r>
            <a:r>
              <a:rPr lang="en-US" dirty="0" smtClean="0"/>
              <a:t> </a:t>
            </a:r>
            <a:r>
              <a:rPr lang="mr-IN" dirty="0" smtClean="0"/>
              <a:t>–</a:t>
            </a:r>
            <a:r>
              <a:rPr lang="en-US" dirty="0" smtClean="0"/>
              <a:t> your best friend for federal campaign finance</a:t>
            </a:r>
            <a:endParaRPr lang="en-US" dirty="0"/>
          </a:p>
        </p:txBody>
      </p:sp>
    </p:spTree>
    <p:extLst>
      <p:ext uri="{BB962C8B-B14F-4D97-AF65-F5344CB8AC3E}">
        <p14:creationId xmlns:p14="http://schemas.microsoft.com/office/powerpoint/2010/main" val="23323517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Pitfalls</a:t>
            </a:r>
          </a:p>
          <a:p>
            <a:pPr lvl="1"/>
            <a:r>
              <a:rPr lang="en-US" dirty="0" smtClean="0"/>
              <a:t>Amendments</a:t>
            </a:r>
          </a:p>
          <a:p>
            <a:pPr lvl="1"/>
            <a:r>
              <a:rPr lang="en-US" dirty="0" smtClean="0"/>
              <a:t>Refunds</a:t>
            </a:r>
          </a:p>
          <a:p>
            <a:pPr lvl="1"/>
            <a:r>
              <a:rPr lang="en-US" dirty="0" smtClean="0"/>
              <a:t>$200 caveat </a:t>
            </a:r>
            <a:r>
              <a:rPr lang="mr-IN" dirty="0" smtClean="0"/>
              <a:t>–</a:t>
            </a:r>
            <a:r>
              <a:rPr lang="en-US" dirty="0" smtClean="0"/>
              <a:t> small </a:t>
            </a:r>
            <a:r>
              <a:rPr lang="en-US" dirty="0" err="1" smtClean="0"/>
              <a:t>vs</a:t>
            </a:r>
            <a:r>
              <a:rPr lang="en-US" dirty="0" smtClean="0"/>
              <a:t> big donors</a:t>
            </a:r>
          </a:p>
          <a:p>
            <a:pPr lvl="1"/>
            <a:r>
              <a:rPr lang="en-US" dirty="0" smtClean="0"/>
              <a:t>Generally good to check your analysis by someone who’s done this before</a:t>
            </a:r>
            <a:endParaRPr lang="en-US" dirty="0"/>
          </a:p>
        </p:txBody>
      </p:sp>
    </p:spTree>
    <p:extLst>
      <p:ext uri="{BB962C8B-B14F-4D97-AF65-F5344CB8AC3E}">
        <p14:creationId xmlns:p14="http://schemas.microsoft.com/office/powerpoint/2010/main" val="24205663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a:xfrm>
            <a:off x="457200" y="1600200"/>
            <a:ext cx="3058695" cy="4525963"/>
          </a:xfrm>
        </p:spPr>
        <p:txBody>
          <a:bodyPr>
            <a:normAutofit lnSpcReduction="10000"/>
          </a:bodyPr>
          <a:lstStyle/>
          <a:p>
            <a:r>
              <a:rPr lang="en-US" dirty="0" smtClean="0"/>
              <a:t>There’s a LOT of money to be made in Washington lobbying</a:t>
            </a:r>
          </a:p>
          <a:p>
            <a:endParaRPr lang="en-US" dirty="0"/>
          </a:p>
          <a:p>
            <a:r>
              <a:rPr lang="en-US" dirty="0" smtClean="0"/>
              <a:t>Source: </a:t>
            </a:r>
            <a:r>
              <a:rPr lang="en-US" dirty="0" err="1" smtClean="0"/>
              <a:t>OpenSecrets</a:t>
            </a:r>
            <a:r>
              <a:rPr lang="en-US" dirty="0" smtClean="0"/>
              <a:t> </a:t>
            </a:r>
            <a:endParaRPr lang="en-US" dirty="0"/>
          </a:p>
        </p:txBody>
      </p:sp>
      <p:pic>
        <p:nvPicPr>
          <p:cNvPr id="4" name="Picture 3" descr="Screen Shot 2018-08-12 at 1.2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960" y="717884"/>
            <a:ext cx="4503197" cy="5606356"/>
          </a:xfrm>
          <a:prstGeom prst="rect">
            <a:avLst/>
          </a:prstGeom>
        </p:spPr>
      </p:pic>
    </p:spTree>
    <p:extLst>
      <p:ext uri="{BB962C8B-B14F-4D97-AF65-F5344CB8AC3E}">
        <p14:creationId xmlns:p14="http://schemas.microsoft.com/office/powerpoint/2010/main" val="144571988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a data story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Find data</a:t>
            </a:r>
          </a:p>
          <a:p>
            <a:pPr marL="514350" indent="-514350">
              <a:buFont typeface="+mj-lt"/>
              <a:buAutoNum type="arabicPeriod"/>
            </a:pPr>
            <a:r>
              <a:rPr lang="en-US" dirty="0" smtClean="0"/>
              <a:t>Clean data</a:t>
            </a:r>
          </a:p>
          <a:p>
            <a:pPr marL="514350" indent="-514350">
              <a:buFont typeface="+mj-lt"/>
              <a:buAutoNum type="arabicPeriod"/>
            </a:pPr>
            <a:r>
              <a:rPr lang="en-US" b="1" u="sng" dirty="0" smtClean="0"/>
              <a:t>Analyze data</a:t>
            </a:r>
          </a:p>
          <a:p>
            <a:pPr marL="514350" indent="-514350">
              <a:buFont typeface="+mj-lt"/>
              <a:buAutoNum type="arabicPeriod"/>
            </a:pPr>
            <a:r>
              <a:rPr lang="en-US" dirty="0" smtClean="0"/>
              <a:t>Present data</a:t>
            </a:r>
            <a:endParaRPr lang="en-US" dirty="0"/>
          </a:p>
        </p:txBody>
      </p:sp>
    </p:spTree>
    <p:extLst>
      <p:ext uri="{BB962C8B-B14F-4D97-AF65-F5344CB8AC3E}">
        <p14:creationId xmlns:p14="http://schemas.microsoft.com/office/powerpoint/2010/main" val="8568473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normAutofit/>
          </a:bodyPr>
          <a:lstStyle/>
          <a:p>
            <a:r>
              <a:rPr lang="en-US" dirty="0" smtClean="0"/>
              <a:t>Lobbyists also have to report their spending</a:t>
            </a:r>
          </a:p>
          <a:p>
            <a:pPr lvl="1"/>
            <a:r>
              <a:rPr lang="en-US" dirty="0" smtClean="0"/>
              <a:t>But it’s nowhere near as regulated as the FEC’s reports (and that’s saying something)</a:t>
            </a:r>
          </a:p>
          <a:p>
            <a:pPr lvl="1"/>
            <a:r>
              <a:rPr lang="en-US" dirty="0" smtClean="0"/>
              <a:t>Only have to register if (via NYT):</a:t>
            </a:r>
          </a:p>
          <a:p>
            <a:pPr marL="1371600" lvl="2" indent="-514350">
              <a:buFont typeface="+mj-lt"/>
              <a:buAutoNum type="arabicPeriod"/>
            </a:pPr>
            <a:r>
              <a:rPr lang="en-US" dirty="0" smtClean="0"/>
              <a:t>Do </a:t>
            </a:r>
            <a:r>
              <a:rPr lang="en-US" dirty="0"/>
              <a:t>you make more than $3,000 over three months from lobbying</a:t>
            </a:r>
            <a:r>
              <a:rPr lang="en-US" dirty="0" smtClean="0"/>
              <a:t>?</a:t>
            </a:r>
          </a:p>
          <a:p>
            <a:pPr marL="1371600" lvl="2" indent="-514350">
              <a:buFont typeface="+mj-lt"/>
              <a:buAutoNum type="arabicPeriod"/>
            </a:pPr>
            <a:r>
              <a:rPr lang="en-US" dirty="0" smtClean="0"/>
              <a:t>Have </a:t>
            </a:r>
            <a:r>
              <a:rPr lang="en-US" dirty="0"/>
              <a:t>you had more than one lobbying contact</a:t>
            </a:r>
            <a:r>
              <a:rPr lang="en-US" dirty="0" smtClean="0"/>
              <a:t>?</a:t>
            </a:r>
          </a:p>
          <a:p>
            <a:pPr marL="1371600" lvl="2" indent="-514350">
              <a:buFont typeface="+mj-lt"/>
              <a:buAutoNum type="arabicPeriod"/>
            </a:pPr>
            <a:r>
              <a:rPr lang="en-US" dirty="0" smtClean="0"/>
              <a:t>Have </a:t>
            </a:r>
            <a:r>
              <a:rPr lang="en-US" dirty="0"/>
              <a:t>you spent more than 20 percent of your time lobbying for a single client over three months?</a:t>
            </a:r>
            <a:endParaRPr lang="en-US" dirty="0" smtClean="0"/>
          </a:p>
        </p:txBody>
      </p:sp>
    </p:spTree>
    <p:extLst>
      <p:ext uri="{BB962C8B-B14F-4D97-AF65-F5344CB8AC3E}">
        <p14:creationId xmlns:p14="http://schemas.microsoft.com/office/powerpoint/2010/main" val="280049849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lstStyle/>
          <a:p>
            <a:r>
              <a:rPr lang="en-US" dirty="0" smtClean="0"/>
              <a:t>Senate portal for lobbying forms: </a:t>
            </a:r>
          </a:p>
          <a:p>
            <a:r>
              <a:rPr lang="en-US" dirty="0" smtClean="0">
                <a:hlinkClick r:id="rId3"/>
              </a:rPr>
              <a:t>https</a:t>
            </a:r>
            <a:r>
              <a:rPr lang="en-US" dirty="0">
                <a:hlinkClick r:id="rId3"/>
              </a:rPr>
              <a:t>://soprweb.senate.gov/</a:t>
            </a:r>
            <a:r>
              <a:rPr lang="en-US" dirty="0" smtClean="0">
                <a:hlinkClick r:id="rId3"/>
              </a:rPr>
              <a:t>index.cfm</a:t>
            </a:r>
            <a:r>
              <a:rPr lang="en-US" dirty="0" smtClean="0"/>
              <a:t> </a:t>
            </a:r>
            <a:endParaRPr lang="en-US" dirty="0"/>
          </a:p>
        </p:txBody>
      </p:sp>
    </p:spTree>
    <p:extLst>
      <p:ext uri="{BB962C8B-B14F-4D97-AF65-F5344CB8AC3E}">
        <p14:creationId xmlns:p14="http://schemas.microsoft.com/office/powerpoint/2010/main" val="2804849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lstStyle/>
          <a:p>
            <a:r>
              <a:rPr lang="en-US" dirty="0" smtClean="0"/>
              <a:t>Pitfalls</a:t>
            </a:r>
          </a:p>
          <a:p>
            <a:pPr lvl="1"/>
            <a:r>
              <a:rPr lang="en-US" dirty="0" smtClean="0"/>
              <a:t>Aggregate data only avail in XML</a:t>
            </a:r>
          </a:p>
          <a:p>
            <a:pPr lvl="1"/>
            <a:r>
              <a:rPr lang="en-US" dirty="0" smtClean="0"/>
              <a:t>Clients and lobbyists both have to report same spending on different reports</a:t>
            </a:r>
          </a:p>
          <a:p>
            <a:pPr lvl="1"/>
            <a:r>
              <a:rPr lang="en-US" dirty="0" smtClean="0"/>
              <a:t>Numbers are approximate</a:t>
            </a:r>
          </a:p>
          <a:p>
            <a:pPr lvl="1"/>
            <a:r>
              <a:rPr lang="en-US" dirty="0" smtClean="0"/>
              <a:t>Lobbying topics are not exclusive to one report</a:t>
            </a:r>
          </a:p>
          <a:p>
            <a:pPr lvl="1"/>
            <a:r>
              <a:rPr lang="en-US" dirty="0" smtClean="0"/>
              <a:t>Amendments</a:t>
            </a:r>
          </a:p>
          <a:p>
            <a:pPr lvl="1"/>
            <a:endParaRPr lang="en-US" dirty="0"/>
          </a:p>
        </p:txBody>
      </p:sp>
    </p:spTree>
    <p:extLst>
      <p:ext uri="{BB962C8B-B14F-4D97-AF65-F5344CB8AC3E}">
        <p14:creationId xmlns:p14="http://schemas.microsoft.com/office/powerpoint/2010/main" val="42831673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3" name="Content Placeholder 2"/>
          <p:cNvSpPr>
            <a:spLocks noGrp="1"/>
          </p:cNvSpPr>
          <p:nvPr>
            <p:ph idx="1"/>
          </p:nvPr>
        </p:nvSpPr>
        <p:spPr/>
        <p:txBody>
          <a:bodyPr/>
          <a:lstStyle/>
          <a:p>
            <a:r>
              <a:rPr lang="en-US" b="1" dirty="0" smtClean="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r>
              <a:rPr lang="en-US" dirty="0" smtClean="0"/>
              <a:t>.”</a:t>
            </a:r>
            <a:endParaRPr lang="en-US" dirty="0"/>
          </a:p>
        </p:txBody>
      </p:sp>
    </p:spTree>
    <p:extLst>
      <p:ext uri="{BB962C8B-B14F-4D97-AF65-F5344CB8AC3E}">
        <p14:creationId xmlns:p14="http://schemas.microsoft.com/office/powerpoint/2010/main" val="330156600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3" name="Content Placeholder 2"/>
          <p:cNvSpPr>
            <a:spLocks noGrp="1"/>
          </p:cNvSpPr>
          <p:nvPr>
            <p:ph idx="1"/>
          </p:nvPr>
        </p:nvSpPr>
        <p:spPr/>
        <p:txBody>
          <a:bodyPr>
            <a:normAutofit/>
          </a:bodyPr>
          <a:lstStyle/>
          <a:p>
            <a:r>
              <a:rPr lang="en-US" b="1" dirty="0" smtClean="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r>
              <a:rPr lang="en-US" dirty="0" smtClean="0"/>
              <a:t>.”</a:t>
            </a:r>
            <a:endParaRPr lang="en-US" dirty="0"/>
          </a:p>
        </p:txBody>
      </p:sp>
    </p:spTree>
    <p:extLst>
      <p:ext uri="{BB962C8B-B14F-4D97-AF65-F5344CB8AC3E}">
        <p14:creationId xmlns:p14="http://schemas.microsoft.com/office/powerpoint/2010/main" val="38068972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a:t>
            </a:r>
            <a:r>
              <a:rPr lang="en-US" dirty="0" smtClean="0">
                <a:hlinkClick r:id="rId3"/>
              </a:rPr>
              <a:t>search.aspx</a:t>
            </a:r>
            <a:endParaRPr lang="en-US" dirty="0" smtClean="0"/>
          </a:p>
          <a:p>
            <a:r>
              <a:rPr lang="en-US" dirty="0"/>
              <a:t>Senate: </a:t>
            </a:r>
            <a:r>
              <a:rPr lang="en-US" dirty="0">
                <a:hlinkClick r:id="rId4"/>
              </a:rPr>
              <a:t>https://efdsearch.senate.gov/search</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144353288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Resources</a:t>
            </a:r>
            <a:endParaRPr lang="en-US" dirty="0"/>
          </a:p>
        </p:txBody>
      </p:sp>
      <p:sp>
        <p:nvSpPr>
          <p:cNvPr id="3" name="Content Placeholder 2"/>
          <p:cNvSpPr>
            <a:spLocks noGrp="1"/>
          </p:cNvSpPr>
          <p:nvPr>
            <p:ph idx="1"/>
          </p:nvPr>
        </p:nvSpPr>
        <p:spPr/>
        <p:txBody>
          <a:bodyPr/>
          <a:lstStyle/>
          <a:p>
            <a:r>
              <a:rPr lang="en-US" dirty="0" err="1" smtClean="0"/>
              <a:t>Opensecrets.org</a:t>
            </a:r>
            <a:endParaRPr lang="en-US" dirty="0" smtClean="0"/>
          </a:p>
          <a:p>
            <a:r>
              <a:rPr lang="en-US" dirty="0" err="1" smtClean="0"/>
              <a:t>Sunlght</a:t>
            </a:r>
            <a:r>
              <a:rPr lang="en-US" dirty="0"/>
              <a:t> Foundation </a:t>
            </a:r>
            <a:r>
              <a:rPr lang="en-US" dirty="0">
                <a:hlinkClick r:id="rId2"/>
              </a:rPr>
              <a:t>https://sunlightfoundation.com/projects</a:t>
            </a:r>
            <a:r>
              <a:rPr lang="en-US" dirty="0" smtClean="0">
                <a:hlinkClick r:id="rId2"/>
              </a:rPr>
              <a:t>/</a:t>
            </a:r>
            <a:endParaRPr lang="en-US" dirty="0" smtClean="0"/>
          </a:p>
          <a:p>
            <a:r>
              <a:rPr lang="en-US" dirty="0" err="1" smtClean="0"/>
              <a:t>Propublica</a:t>
            </a:r>
            <a:r>
              <a:rPr lang="en-US" dirty="0" smtClean="0"/>
              <a:t> </a:t>
            </a:r>
            <a:r>
              <a:rPr lang="en-US" dirty="0"/>
              <a:t>FEC Itemizer </a:t>
            </a:r>
            <a:r>
              <a:rPr lang="en-US" dirty="0">
                <a:hlinkClick r:id="rId3"/>
              </a:rPr>
              <a:t>https://projects.propublica.org/itemizer</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915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buFontTx/>
              <a:buChar char="-"/>
            </a:pPr>
            <a:r>
              <a:rPr lang="en-US" dirty="0" smtClean="0"/>
              <a:t>Guest: Michael </a:t>
            </a:r>
            <a:r>
              <a:rPr lang="en-US" dirty="0" err="1" smtClean="0"/>
              <a:t>Beckel</a:t>
            </a:r>
            <a:r>
              <a:rPr lang="en-US" dirty="0" smtClean="0"/>
              <a:t>, Issue One</a:t>
            </a:r>
          </a:p>
          <a:p>
            <a:pPr>
              <a:buFontTx/>
              <a:buChar char="-"/>
            </a:pPr>
            <a:r>
              <a:rPr lang="en-US" dirty="0" smtClean="0"/>
              <a:t>FEC data</a:t>
            </a:r>
          </a:p>
          <a:p>
            <a:pPr>
              <a:buFontTx/>
              <a:buChar char="-"/>
            </a:pPr>
            <a:r>
              <a:rPr lang="en-US" dirty="0" smtClean="0"/>
              <a:t>Lobbying data</a:t>
            </a:r>
          </a:p>
          <a:p>
            <a:pPr>
              <a:buFontTx/>
              <a:buChar char="-"/>
            </a:pPr>
            <a:r>
              <a:rPr lang="en-US" dirty="0" smtClean="0"/>
              <a:t>Financial disclosure data</a:t>
            </a:r>
          </a:p>
          <a:p>
            <a:pPr>
              <a:buFontTx/>
              <a:buChar char="-"/>
            </a:pPr>
            <a:endParaRPr lang="en-US" dirty="0" smtClean="0"/>
          </a:p>
        </p:txBody>
      </p:sp>
    </p:spTree>
    <p:extLst>
      <p:ext uri="{BB962C8B-B14F-4D97-AF65-F5344CB8AC3E}">
        <p14:creationId xmlns:p14="http://schemas.microsoft.com/office/powerpoint/2010/main" val="7592362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Guest</a:t>
            </a:r>
            <a:endParaRPr lang="en-US" dirty="0"/>
          </a:p>
        </p:txBody>
      </p:sp>
      <p:sp>
        <p:nvSpPr>
          <p:cNvPr id="3" name="Content Placeholder 2"/>
          <p:cNvSpPr>
            <a:spLocks noGrp="1"/>
          </p:cNvSpPr>
          <p:nvPr>
            <p:ph idx="1"/>
          </p:nvPr>
        </p:nvSpPr>
        <p:spPr/>
        <p:txBody>
          <a:bodyPr>
            <a:normAutofit fontScale="85000" lnSpcReduction="20000"/>
          </a:bodyPr>
          <a:lstStyle/>
          <a:p>
            <a:r>
              <a:rPr lang="en-US" dirty="0"/>
              <a:t>Michael </a:t>
            </a:r>
            <a:r>
              <a:rPr lang="en-US" dirty="0" err="1"/>
              <a:t>Beckel</a:t>
            </a:r>
            <a:r>
              <a:rPr lang="en-US" dirty="0"/>
              <a:t> joined Issue One in March 2017 as the manager of research, investigations and policy analysis. He previously spent eight years working as an award-winning journalist at the Center for Public Integrity and Center for Responsive Politics. He has uncovered donors to secretive “dark money” groups and has exposed shady political operations, including a purportedly pro-Bernie Sanders super PAC that collected nearly $50,000 from “James Bond” actor Daniel Craig in 2015. Michael is a 2005 graduate of Colorado College.</a:t>
            </a:r>
          </a:p>
          <a:p>
            <a:endParaRPr lang="en-US" dirty="0"/>
          </a:p>
          <a:p>
            <a:endParaRPr lang="en-US" dirty="0"/>
          </a:p>
        </p:txBody>
      </p:sp>
    </p:spTree>
    <p:extLst>
      <p:ext uri="{BB962C8B-B14F-4D97-AF65-F5344CB8AC3E}">
        <p14:creationId xmlns:p14="http://schemas.microsoft.com/office/powerpoint/2010/main" val="25523986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guy?</a:t>
            </a:r>
            <a:endParaRPr lang="en-US" dirty="0"/>
          </a:p>
        </p:txBody>
      </p:sp>
      <p:pic>
        <p:nvPicPr>
          <p:cNvPr id="4" name="Picture 3" descr="120522055135-john-edwards-13-horizontal-large-galler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470" y="2850899"/>
            <a:ext cx="6503060" cy="3662948"/>
          </a:xfrm>
          <a:prstGeom prst="rect">
            <a:avLst/>
          </a:prstGeom>
        </p:spPr>
      </p:pic>
      <p:cxnSp>
        <p:nvCxnSpPr>
          <p:cNvPr id="6" name="Straight Arrow Connector 5"/>
          <p:cNvCxnSpPr/>
          <p:nvPr/>
        </p:nvCxnSpPr>
        <p:spPr>
          <a:xfrm flipH="1">
            <a:off x="5307263" y="1778000"/>
            <a:ext cx="374316" cy="10728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4290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7" name="Picture 6" descr="Screen Shot 2018-08-12 at 12.08.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1373"/>
            <a:ext cx="9144000" cy="4772416"/>
          </a:xfrm>
          <a:prstGeom prst="rect">
            <a:avLst/>
          </a:prstGeom>
        </p:spPr>
      </p:pic>
    </p:spTree>
    <p:extLst>
      <p:ext uri="{BB962C8B-B14F-4D97-AF65-F5344CB8AC3E}">
        <p14:creationId xmlns:p14="http://schemas.microsoft.com/office/powerpoint/2010/main" val="12839086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08.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2468"/>
            <a:ext cx="9144000" cy="4310221"/>
          </a:xfrm>
          <a:prstGeom prst="rect">
            <a:avLst/>
          </a:prstGeom>
        </p:spPr>
      </p:pic>
    </p:spTree>
    <p:extLst>
      <p:ext uri="{BB962C8B-B14F-4D97-AF65-F5344CB8AC3E}">
        <p14:creationId xmlns:p14="http://schemas.microsoft.com/office/powerpoint/2010/main" val="40673425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guy?</a:t>
            </a:r>
            <a:endParaRPr lang="en-US" dirty="0"/>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41705</TotalTime>
  <Words>851</Words>
  <Application>Microsoft Macintosh PowerPoint</Application>
  <PresentationFormat>On-screen Show (4:3)</PresentationFormat>
  <Paragraphs>130</Paragraphs>
  <Slides>39</Slides>
  <Notes>22</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Twilight</vt:lpstr>
      <vt:lpstr>Covering the Federal  Government with Data</vt:lpstr>
      <vt:lpstr>Data stories?</vt:lpstr>
      <vt:lpstr>Steps to a data story</vt:lpstr>
      <vt:lpstr>Agenda</vt:lpstr>
      <vt:lpstr>Guest</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Other Resources</vt:lpstr>
    </vt:vector>
  </TitlesOfParts>
  <Company>CQRC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Sean McMinn</cp:lastModifiedBy>
  <cp:revision>245</cp:revision>
  <dcterms:created xsi:type="dcterms:W3CDTF">2018-07-03T20:07:00Z</dcterms:created>
  <dcterms:modified xsi:type="dcterms:W3CDTF">2018-08-18T17:38:21Z</dcterms:modified>
</cp:coreProperties>
</file>